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9464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3208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9464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3208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-2746440"/>
            <a:ext cx="110520" cy="13217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7440" cy="528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-2746440"/>
            <a:ext cx="110520" cy="13217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9464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3208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9464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3208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-2746440"/>
            <a:ext cx="110520" cy="13217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7440" cy="528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9464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53208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49464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53208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-2746440"/>
            <a:ext cx="110520" cy="13217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7440" cy="528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9464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532080" y="160020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49464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532080" y="3962880"/>
            <a:ext cx="3528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7440" cy="528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452376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080" y="396288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080" y="1600200"/>
            <a:ext cx="5364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962880"/>
            <a:ext cx="110520" cy="215748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o-RO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o-RO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440" cy="114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o-RO" sz="18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0520" cy="452376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1800" b="0" strike="noStrike" spc="-1">
                <a:latin typeface="Arial"/>
              </a:rPr>
              <a:t>Zweite Gliederungsebene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Dritte Gliederungsebene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1800" b="0" strike="noStrike" spc="-1">
                <a:latin typeface="Arial"/>
              </a:rPr>
              <a:t>Vierte Gliederungsebene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Fünfte Gliederungsebene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Sechste Gliederungsebene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Siebte Gliederungsebene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73840" y="1600200"/>
            <a:ext cx="110520" cy="452376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1800" b="0" strike="noStrike" spc="-1">
                <a:latin typeface="Arial"/>
              </a:rPr>
              <a:t>Zweite Gliederungsebene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Dritte Gliederungsebene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1800" b="0" strike="noStrike" spc="-1">
                <a:latin typeface="Arial"/>
              </a:rPr>
              <a:t>Vierte Gliederungsebene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Fünfte Gliederungsebene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Sechste Gliederungsebene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18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o-RO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685800" y="2130480"/>
            <a:ext cx="777024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1371600" y="2340000"/>
            <a:ext cx="5286600" cy="3778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ro-RO" sz="3600" b="1" strike="noStrike" spc="-1">
                <a:solidFill>
                  <a:srgbClr val="663300"/>
                </a:solidFill>
                <a:latin typeface="Arial Black"/>
                <a:ea typeface="DejaVu Sans"/>
              </a:rPr>
              <a:t>Colegiul German Goethe</a:t>
            </a:r>
            <a:endParaRPr lang="ro-RO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ro-RO" sz="3600" b="1" strike="noStrike" spc="-1">
                <a:solidFill>
                  <a:srgbClr val="663300"/>
                </a:solidFill>
                <a:latin typeface="Arial Black"/>
                <a:ea typeface="DejaVu Sans"/>
              </a:rPr>
              <a:t>Oferta educaţională</a:t>
            </a:r>
            <a:endParaRPr lang="ro-RO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ro-RO" sz="3600" b="1" strike="noStrike" spc="-1">
                <a:solidFill>
                  <a:srgbClr val="663300"/>
                </a:solidFill>
                <a:latin typeface="Arial Black"/>
                <a:ea typeface="DejaVu Sans"/>
              </a:rPr>
              <a:t>An şcolar 2023-2024</a:t>
            </a:r>
            <a:endParaRPr lang="ro-RO" sz="3600" b="0" strike="noStrike" spc="-1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0" y="18000"/>
            <a:ext cx="9143640" cy="6839640"/>
          </a:xfrm>
          <a:prstGeom prst="rect">
            <a:avLst/>
          </a:prstGeom>
          <a:blipFill rotWithShape="0">
            <a:blip r:embed="rId2"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o-RO" sz="4400" b="1" strike="noStrike" spc="-1" dirty="0">
                <a:solidFill>
                  <a:schemeClr val="tx2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COLEGIUL GERMAN GOETHE</a:t>
            </a:r>
          </a:p>
          <a:p>
            <a:pPr algn="ctr">
              <a:lnSpc>
                <a:spcPct val="150000"/>
              </a:lnSpc>
            </a:pPr>
            <a:r>
              <a:rPr lang="ro-RO" sz="4400" b="1" strike="noStrike" spc="-1" dirty="0">
                <a:solidFill>
                  <a:schemeClr val="tx2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OFERTA EDUCAȚIONALĂ</a:t>
            </a:r>
          </a:p>
          <a:p>
            <a:pPr algn="ctr">
              <a:lnSpc>
                <a:spcPct val="150000"/>
              </a:lnSpc>
            </a:pPr>
            <a:r>
              <a:rPr lang="ro-RO" sz="4400" b="1" strike="noStrike" spc="-1" dirty="0">
                <a:solidFill>
                  <a:schemeClr val="tx2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AN ȘCOLAR 2023-2024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o-RO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Profil uman. Specializarea filologie.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457200" y="1600200"/>
            <a:ext cx="822744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70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Specific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orientarea prioritară în actul de educaţie către dezvoltarea competenţelor de comunicare în limba maternă şi în alte două limbi moderne;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atenţie sporită acordată disciplinelor de profil, care facilitează contactul constructiv cu lumea civilizaţiei europene;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formarea deprinderii de abordare inter-, pluri- şi transdisciplinară a fenomenelor lingvistice şi culturale;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stimularea creativităţii, a gândirii critice şi a spiritului reflexiv; </a:t>
            </a:r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o-RO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Disciplinele de studiu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457200" y="1600200"/>
            <a:ext cx="403632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3500" lnSpcReduction="10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Discipline de profil – aria curriculară „Limbă şi comunicare”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şi literatura română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şi literatura germană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engleză 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franceză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latină</a:t>
            </a:r>
            <a:endParaRPr lang="ro-RO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o-RO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Discipline de specialitate – aria curriculară „Om şi societate”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istorie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geografie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ştiinţe sociale</a:t>
            </a:r>
            <a:endParaRPr lang="ro-RO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o-RO" sz="2800" b="0" strike="noStrike" spc="-1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4648320" y="1600200"/>
            <a:ext cx="4036320" cy="4523760"/>
          </a:xfrm>
          <a:prstGeom prst="rect">
            <a:avLst/>
          </a:prstGeom>
          <a:solidFill>
            <a:srgbClr val="9FA43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Discipline specifice profilului real – aria curriculară „Matematică şi ştiinţele naturii”</a:t>
            </a:r>
            <a:endParaRPr lang="ro-RO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matematică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biologie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chimie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ştiinţe</a:t>
            </a:r>
            <a:endParaRPr lang="ro-RO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o-RO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o-RO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Planuri cadru specifice specializării </a:t>
            </a:r>
            <a:r>
              <a:t/>
            </a:r>
            <a:br/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filologie</a:t>
            </a:r>
            <a:endParaRPr lang="ro-RO" sz="3200" b="0" strike="noStrike" spc="-1">
              <a:latin typeface="Arial"/>
            </a:endParaRPr>
          </a:p>
        </p:txBody>
      </p:sp>
      <p:graphicFrame>
        <p:nvGraphicFramePr>
          <p:cNvPr id="181" name="Table 2"/>
          <p:cNvGraphicFramePr/>
          <p:nvPr/>
        </p:nvGraphicFramePr>
        <p:xfrm>
          <a:off x="457200" y="1482120"/>
          <a:ext cx="8229600" cy="50292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Discipline de învăţământ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 a 9 a  (33 de ore)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a 10 a  (33 de ore)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a 11 a  (29 de ore)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a 12 a (28 de ore)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şi literatura română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4+1 (Literatură universală)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4+1 (Literatură universală)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şi literatura germană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4+1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4+1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engleză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franceză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latină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Matematică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Fizică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Chimie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Biologie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Ştiinţe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Istorie</a:t>
                      </a:r>
                      <a:endParaRPr lang="ro-RO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Istoria Holocaustului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Geografie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Ştiinţe sociale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Educaţie antreprenorială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(Sociologie)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Istoria religiilor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Educaţie vizuală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Educaţie fizică şi sport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TIC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Educaţie muzicală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457200" y="272880"/>
            <a:ext cx="3006000" cy="705600"/>
          </a:xfrm>
          <a:prstGeom prst="rect">
            <a:avLst/>
          </a:prstGeom>
          <a:solidFill>
            <a:srgbClr val="9FA43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o-RO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Profil uman. Specializarea filologie</a:t>
            </a:r>
            <a:endParaRPr lang="ro-RO" sz="2000" b="0" strike="noStrike" spc="-1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3575160" y="272880"/>
            <a:ext cx="5109480" cy="585108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1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şi literatura română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şi literatura germană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Istorie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Geografie/Științe sociale (Logică, Psihologie, Sociologie,Filosofie)</a:t>
            </a:r>
            <a:endParaRPr lang="ro-RO" sz="3200" b="0" strike="noStrike" spc="-1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457200" y="1196640"/>
            <a:ext cx="3006000" cy="492732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o-RO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Examen de absolvire – ciclul superior al liceului (examen de bacalaureat)</a:t>
            </a:r>
            <a:endParaRPr lang="ro-R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ro-RO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o-RO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Perspective de continuare a studiilor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457200" y="1600200"/>
            <a:ext cx="4036320" cy="4523760"/>
          </a:xfrm>
          <a:prstGeom prst="rect">
            <a:avLst/>
          </a:prstGeom>
          <a:solidFill>
            <a:srgbClr val="9FA43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ro-RO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în România</a:t>
            </a:r>
            <a:endParaRPr lang="ro-RO" sz="26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Courier New"/>
              <a:buChar char="o"/>
              <a:tabLst>
                <a:tab pos="0" algn="l"/>
              </a:tabLst>
            </a:pPr>
            <a:r>
              <a:rPr lang="ro-RO" sz="3000" b="0" strike="noStrike" spc="-1">
                <a:solidFill>
                  <a:srgbClr val="000000"/>
                </a:solidFill>
                <a:latin typeface="Calibri"/>
                <a:ea typeface="DejaVu Sans"/>
              </a:rPr>
              <a:t>absolvenţii acestei specializări se îndreaptă spre facultăţi cu profil filologic, jurnalistic, juridic sau ştiinţe ale comunicării;</a:t>
            </a:r>
            <a:endParaRPr lang="ro-RO" sz="3000" b="0" strike="noStrike" spc="-1"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4648320" y="1600200"/>
            <a:ext cx="403632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7000" lnSpcReduction="10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în străinătate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atestatul de limbă germană (DSD Pr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üfung II</a:t>
            </a: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) oferă posibilitatea studierii în spaţiul academic de limbă germană;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nivelul de limbă engleză permite aplicarea pentru obţinerea unui certificat de limbă engleză, necesar, în cazul intenţiei de a studia în spaţiul anglo-saxon;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nivelul de limbă franceză permite aplicarea pentru obţinerea unui certificat de limbă franceză, necesar, în cazul intenţiei de a studia în spaţiul francofon;</a:t>
            </a:r>
            <a:endParaRPr lang="ro-RO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Colegiul German Goethe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457200" y="1600200"/>
            <a:ext cx="822744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ro-RO" sz="1800" b="0" strike="noStrike" spc="-1" dirty="0">
              <a:latin typeface="Arial"/>
            </a:endParaRPr>
          </a:p>
          <a:p>
            <a:pPr marL="216000" indent="-215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ro-RO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școală a comunității germane din București</a:t>
            </a:r>
            <a:endParaRPr lang="ro-RO" sz="3200" b="0" strike="noStrike" spc="-1" dirty="0">
              <a:latin typeface="Arial"/>
            </a:endParaRPr>
          </a:p>
          <a:p>
            <a:pPr marL="216000" indent="-215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ro-RO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partener al statului german prin semnarea Acordului româno-german din 1996</a:t>
            </a:r>
            <a:endParaRPr lang="ro-RO" sz="3200" b="0" strike="noStrike" spc="-1" dirty="0">
              <a:latin typeface="Arial"/>
            </a:endParaRPr>
          </a:p>
          <a:p>
            <a:pPr marL="216000" indent="-215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ro-RO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școală integrată programului DSD II</a:t>
            </a:r>
            <a:endParaRPr lang="ro-RO" sz="3200" b="0" strike="noStrike" spc="-1" dirty="0">
              <a:latin typeface="Arial"/>
            </a:endParaRPr>
          </a:p>
          <a:p>
            <a:pPr marL="216000" indent="-215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ro-RO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partener în proiecte internaționale Erasmus și Comenius</a:t>
            </a:r>
            <a:endParaRPr lang="ro-RO" sz="3200" b="0" strike="noStrike" spc="-1" dirty="0">
              <a:latin typeface="Arial"/>
            </a:endParaRPr>
          </a:p>
          <a:p>
            <a:pPr marL="216000" indent="-215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ro-RO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școală de aplicație </a:t>
            </a:r>
            <a:r>
              <a:rPr lang="de-DE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– program </a:t>
            </a:r>
            <a:r>
              <a:rPr lang="en-US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“</a:t>
            </a:r>
            <a:r>
              <a:rPr lang="de-DE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Partner für die Zukunft“</a:t>
            </a:r>
            <a:endParaRPr lang="ro-RO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Colegiul German Goethe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1600200"/>
            <a:ext cx="822744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lang="ro-RO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dmiterea </a:t>
            </a:r>
            <a:r>
              <a:rPr lang="ro-RO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în clasa a </a:t>
            </a:r>
            <a:r>
              <a:rPr lang="ro-RO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9 a </a:t>
            </a:r>
            <a:r>
              <a:rPr lang="ro-RO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an școlar </a:t>
            </a:r>
            <a:r>
              <a:rPr lang="ro-RO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202</a:t>
            </a:r>
            <a:r>
              <a:rPr lang="ro-RO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0</a:t>
            </a:r>
            <a:r>
              <a:rPr lang="ro-RO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/202</a:t>
            </a:r>
            <a:r>
              <a:rPr lang="ro-RO" sz="3200" spc="-1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(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clase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speciale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– 9,33/8,63;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clase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rom</a:t>
            </a:r>
            <a:r>
              <a:rPr lang="ro-RO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ânești – 7,93/7,41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r>
              <a:rPr lang="ro-RO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; an școlar 2021/2022 (clase speciale – 9,58/9,15; clase românești – 8,79/8,42)</a:t>
            </a:r>
            <a:endParaRPr lang="ro-RO" sz="32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ro-RO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Examenul de bacalaureat – an școlar 2020/2021 (clase speciale 1/10, clase românești – 9,67/9,76); an școlar 2021/2022 (clase speciale – 1/10, clase românești – 9,45/9,97)</a:t>
            </a:r>
            <a:endParaRPr lang="ro-RO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Oferta </a:t>
            </a:r>
            <a:r>
              <a:rPr lang="ro-RO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educaţională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457200" y="1600200"/>
            <a:ext cx="822744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clase</a:t>
            </a:r>
            <a:endParaRPr lang="ro-RO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9A – profil real – specializarea matematică-informatică (26 de elevi)</a:t>
            </a:r>
            <a:endParaRPr lang="ro-RO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9B – profil real – clasa specială (25 de elevi)</a:t>
            </a:r>
            <a:endParaRPr lang="ro-RO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9C – profil uman – specializarea ştiinţe sociale (25 de elevi)</a:t>
            </a:r>
            <a:endParaRPr lang="ro-RO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9D – profil uman – specializarea filologie (26 de elevi)</a:t>
            </a:r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9000"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Profil real</a:t>
            </a:r>
            <a:r>
              <a:t/>
            </a:r>
            <a:br/>
            <a:r>
              <a:rPr lang="ro-RO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Specializarea matematică-informatică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600200"/>
            <a:ext cx="8227440" cy="434700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o-RO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Specific</a:t>
            </a:r>
            <a:endParaRPr lang="ro-RO" sz="24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o-RO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aplicarea instrumentelor oferite de matematică şi informatică în abordarea diverselor domenii ale ştiinţei şi tehnicii;</a:t>
            </a:r>
            <a:endParaRPr lang="ro-RO" sz="24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o-RO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orientarea actului de educaţie spre dezvoltarea competenţelor de a comunica utilizând mijloacele specifice unui sistem informaţional;</a:t>
            </a:r>
            <a:endParaRPr lang="ro-RO" sz="24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o-RO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formarea capacităţii de a aplica metode şi tehnici specifice informaticii în diverse domenii de activitate;</a:t>
            </a:r>
            <a:endParaRPr lang="ro-RO" sz="24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o-RO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formarea competenţelor necesare pentru obţinerea unui certificat ECDL;</a:t>
            </a:r>
            <a:endParaRPr lang="ro-RO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ro-RO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o-RO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Disciplinele de studiu</a:t>
            </a:r>
            <a:endParaRPr lang="ro-RO" sz="44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457200" y="1600200"/>
            <a:ext cx="403632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Discipline de profil – aria curriculară „Matematică şi ştiinţele naturii”</a:t>
            </a:r>
            <a:endParaRPr lang="ro-RO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matematică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informatică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fizică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chimie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biologie</a:t>
            </a:r>
            <a:endParaRPr lang="ro-RO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o-RO" sz="2800" b="0" strike="noStrike" spc="-1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4648320" y="1600200"/>
            <a:ext cx="4036320" cy="4523760"/>
          </a:xfrm>
          <a:prstGeom prst="rect">
            <a:avLst/>
          </a:prstGeom>
          <a:solidFill>
            <a:srgbClr val="9FA43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Discipline specifice profilului umanist – aria curriculară „Om şi societate” , „Limbă şi comunicare” 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modernă engleză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istorie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geografie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ştiinţe sociale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arte (ed. muzicală/ed. vizuală)</a:t>
            </a:r>
            <a:endParaRPr lang="ro-RO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57200" y="332640"/>
            <a:ext cx="8227440" cy="93384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Planuri cadru specifice specializării </a:t>
            </a:r>
            <a:r>
              <a:t/>
            </a:r>
            <a:br/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matematică-informatică</a:t>
            </a:r>
            <a:endParaRPr lang="ro-RO" sz="3200" b="0" strike="noStrike" spc="-1">
              <a:latin typeface="Arial"/>
            </a:endParaRPr>
          </a:p>
        </p:txBody>
      </p:sp>
      <p:graphicFrame>
        <p:nvGraphicFramePr>
          <p:cNvPr id="168" name="Table 2"/>
          <p:cNvGraphicFramePr/>
          <p:nvPr/>
        </p:nvGraphicFramePr>
        <p:xfrm>
          <a:off x="395640" y="1412640"/>
          <a:ext cx="8229600" cy="519252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Discipline de învăţământ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a 9 a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a 10 a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a 11 a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Clasa a 12 a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şi literatura română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şi literatura germană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engleză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Limba franceză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Matematică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4+1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4+1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Fizică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Chimie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Biologie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Informatică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TIC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Istorie</a:t>
                      </a:r>
                      <a:endParaRPr lang="ro-RO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Istoria Holocaustului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Geografie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Ştiinţe sociale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(Logică)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(Psihologie)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(Economie)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(Filosofie)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Istoria religiilor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Ed. Plastică/Ed. muzicală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Educaţie fizică şi sport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Educaţie antreprenorială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Numărul total de ore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o-RO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o-RO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7200" y="404640"/>
            <a:ext cx="3006000" cy="789840"/>
          </a:xfrm>
          <a:prstGeom prst="rect">
            <a:avLst/>
          </a:prstGeom>
          <a:solidFill>
            <a:srgbClr val="9FA43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o-RO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Profil real. Specializarea matematică-informatică.</a:t>
            </a:r>
            <a:endParaRPr lang="ro-RO" sz="2000" b="0" strike="noStrike" spc="-1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575160" y="404640"/>
            <a:ext cx="5109480" cy="571932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1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şi literatura română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Limba şi literatura germană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Matematică</a:t>
            </a:r>
            <a:endParaRPr lang="ro-RO" sz="32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ro-RO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Informatică/Fizică/Chimie/Biologie</a:t>
            </a:r>
            <a:endParaRPr lang="ro-RO" sz="3200" b="0" strike="noStrike" spc="-1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457200" y="1434960"/>
            <a:ext cx="3006000" cy="468900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ro-RO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o-RO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Examen de absolvire – ciclul superior al liceului (bacalaureat românesc)</a:t>
            </a:r>
            <a:endParaRPr lang="ro-RO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solidFill>
            <a:srgbClr val="9FA43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o-RO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Perspective de continuare a studiilor</a:t>
            </a:r>
            <a:endParaRPr lang="ro-RO" sz="3600" b="0" strike="noStrike" spc="-1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57200" y="1600200"/>
            <a:ext cx="4036320" cy="4523760"/>
          </a:xfrm>
          <a:prstGeom prst="rect">
            <a:avLst/>
          </a:prstGeom>
          <a:solidFill>
            <a:srgbClr val="E1F76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în România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absolvenţii acestei specializări se îndreaptă atât spre universităţi tehnice (Automatică, Electronică şi Telecomunicaţii) cât şi spre Universitatea de Medicină şi Farmacie sau ASE;</a:t>
            </a:r>
            <a:endParaRPr lang="ro-RO" sz="2800" b="0" strike="noStrike" spc="-1"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4648320" y="1600200"/>
            <a:ext cx="4036320" cy="4523760"/>
          </a:xfrm>
          <a:prstGeom prst="rect">
            <a:avLst/>
          </a:prstGeom>
          <a:solidFill>
            <a:srgbClr val="FD8D9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000" lnSpcReduction="10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în străinătate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atestatul de limbă germană (DSD Pr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üfung II</a:t>
            </a: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) oferă posibilitatea studierii în spaţiul academic de limbă germană;</a:t>
            </a:r>
            <a:endParaRPr lang="ro-RO" sz="2800" b="0" strike="noStrike" spc="-1">
              <a:latin typeface="Arial"/>
            </a:endParaRPr>
          </a:p>
          <a:p>
            <a:pPr marL="343080" indent="-3409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  <a:tabLst>
                <a:tab pos="0" algn="l"/>
              </a:tabLst>
            </a:pPr>
            <a:r>
              <a:rPr lang="ro-RO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nivelul de limbă engleză permite aplicarea pentru obţinerea unui certificat de limbă engleză, necesar în cazul intenţiei de a studia în alte state ale UE;</a:t>
            </a:r>
            <a:endParaRPr lang="ro-RO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997</Words>
  <Application>Microsoft Office PowerPoint</Application>
  <PresentationFormat>On-screen Show (4:3)</PresentationFormat>
  <Paragraphs>313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Arial Black</vt:lpstr>
      <vt:lpstr>Broadway</vt:lpstr>
      <vt:lpstr>Calibri</vt:lpstr>
      <vt:lpstr>Courier New</vt:lpstr>
      <vt:lpstr>DejaVu Sans</vt:lpstr>
      <vt:lpstr>Symbol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Colegiul German Goethe</dc:title>
  <dc:subject/>
  <dc:creator>dragos</dc:creator>
  <dc:description/>
  <cp:lastModifiedBy>DIRECTOR</cp:lastModifiedBy>
  <cp:revision>41</cp:revision>
  <dcterms:created xsi:type="dcterms:W3CDTF">2021-05-31T16:38:35Z</dcterms:created>
  <dcterms:modified xsi:type="dcterms:W3CDTF">2023-05-25T05:58:07Z</dcterms:modified>
  <dc:language>ro-RO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